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munkalap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0" baseline="0">
                <a:ln/>
                <a:solidFill>
                  <a:schemeClr val="accent3"/>
                </a:solidFill>
                <a:effectLst/>
                <a:latin typeface="Calibri"/>
                <a:ea typeface="+mn-ea"/>
                <a:cs typeface="Calibri"/>
              </a:defRPr>
            </a:pPr>
            <a:r>
              <a:rPr lang="hu-HU" b="1" cap="none" spc="0" dirty="0" smtClean="0">
                <a:ln/>
                <a:solidFill>
                  <a:schemeClr val="accent3"/>
                </a:solidFill>
                <a:effectLst/>
                <a:latin typeface="Calibri"/>
                <a:cs typeface="Calibri"/>
              </a:rPr>
              <a:t>Dokumentumok száma 2013 december – 2014 május</a:t>
            </a:r>
          </a:p>
          <a:p>
            <a:pPr>
              <a:defRPr sz="1862" b="1" i="0" u="none" strike="noStrike" kern="1200" cap="none" spc="0" baseline="0">
                <a:ln/>
                <a:solidFill>
                  <a:schemeClr val="accent3"/>
                </a:solidFill>
                <a:effectLst/>
                <a:latin typeface="Calibri"/>
                <a:ea typeface="+mn-ea"/>
                <a:cs typeface="Calibri"/>
              </a:defRPr>
            </a:pPr>
            <a:endParaRPr lang="hu-HU" b="1" cap="none" spc="0" dirty="0">
              <a:ln/>
              <a:solidFill>
                <a:schemeClr val="accent3"/>
              </a:solidFill>
              <a:effectLst/>
              <a:latin typeface="Calibri"/>
              <a:cs typeface="Calibri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663485926547804E-2"/>
          <c:y val="0.13266392891411699"/>
          <c:w val="0.89735686228512301"/>
          <c:h val="0.658192655593041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2013 december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/>
                    <a:ea typeface="+mn-ea"/>
                    <a:cs typeface="Calibri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Munka1!$A$2:$A$5</c15:sqref>
                  </c15:fullRef>
                </c:ext>
              </c:extLst>
              <c:f>Munka1!$A$2</c:f>
              <c:strCache>
                <c:ptCount val="1"/>
                <c:pt idx="0">
                  <c:v>feltöltött dokumentumok száma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Munka1!$B$2:$B$5</c15:sqref>
                  </c15:fullRef>
                </c:ext>
              </c:extLst>
              <c:f>Munka1!$B$2</c:f>
              <c:numCache>
                <c:formatCode>General</c:formatCode>
                <c:ptCount val="1"/>
                <c:pt idx="0" formatCode="#,##0">
                  <c:v>5000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2014 március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/>
                    <a:ea typeface="+mn-ea"/>
                    <a:cs typeface="Calibri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Munka1!$A$2:$A$5</c15:sqref>
                  </c15:fullRef>
                </c:ext>
              </c:extLst>
              <c:f>Munka1!$A$2</c:f>
              <c:strCache>
                <c:ptCount val="1"/>
                <c:pt idx="0">
                  <c:v>feltöltött dokumentumok száma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Munka1!$C$2:$C$5</c15:sqref>
                  </c15:fullRef>
                </c:ext>
              </c:extLst>
              <c:f>Munka1!$C$2</c:f>
              <c:numCache>
                <c:formatCode>General</c:formatCode>
                <c:ptCount val="1"/>
                <c:pt idx="0" formatCode="#,##0">
                  <c:v>100000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2014 május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libri"/>
                    <a:ea typeface="+mn-ea"/>
                    <a:cs typeface="Calibri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extLst>
                <c:ext xmlns:c15="http://schemas.microsoft.com/office/drawing/2012/chart" uri="{02D57815-91ED-43cb-92C2-25804820EDAC}">
                  <c15:fullRef>
                    <c15:sqref>Munka1!$A$2:$A$5</c15:sqref>
                  </c15:fullRef>
                </c:ext>
              </c:extLst>
              <c:f>Munka1!$A$2</c:f>
              <c:strCache>
                <c:ptCount val="1"/>
                <c:pt idx="0">
                  <c:v>feltöltött dokumentumok száma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Munka1!$D$2:$D$5</c15:sqref>
                  </c15:fullRef>
                </c:ext>
              </c:extLst>
              <c:f>Munka1!$D$2</c:f>
              <c:numCache>
                <c:formatCode>General</c:formatCode>
                <c:ptCount val="1"/>
                <c:pt idx="0" formatCode="#,##0">
                  <c:v>150000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3265544"/>
        <c:axId val="183265936"/>
      </c:barChart>
      <c:catAx>
        <c:axId val="18326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n-ea"/>
                <a:cs typeface="Calibri"/>
              </a:defRPr>
            </a:pPr>
            <a:endParaRPr lang="hu-HU"/>
          </a:p>
        </c:txPr>
        <c:crossAx val="183265936"/>
        <c:crosses val="autoZero"/>
        <c:auto val="1"/>
        <c:lblAlgn val="ctr"/>
        <c:lblOffset val="100"/>
        <c:noMultiLvlLbl val="0"/>
      </c:catAx>
      <c:valAx>
        <c:axId val="183265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+mn-ea"/>
                <a:cs typeface="Calibri"/>
              </a:defRPr>
            </a:pPr>
            <a:endParaRPr lang="hu-HU"/>
          </a:p>
        </c:txPr>
        <c:crossAx val="18326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+mn-ea"/>
              <a:cs typeface="Calibri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0" baseline="0">
                <a:ln/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u-HU" b="1" cap="none" spc="0" dirty="0" err="1" smtClean="0">
                <a:ln/>
                <a:solidFill>
                  <a:schemeClr val="accent3"/>
                </a:solidFill>
                <a:effectLst/>
              </a:rPr>
              <a:t>Metaadatok</a:t>
            </a:r>
            <a:r>
              <a:rPr lang="hu-HU" b="1" cap="none" spc="0" dirty="0" smtClean="0">
                <a:ln/>
                <a:solidFill>
                  <a:schemeClr val="accent3"/>
                </a:solidFill>
                <a:effectLst/>
              </a:rPr>
              <a:t> száma</a:t>
            </a:r>
          </a:p>
          <a:p>
            <a:pPr>
              <a:defRPr sz="1862" b="1" i="0" u="none" strike="noStrike" kern="1200" cap="none" spc="0" baseline="0">
                <a:ln/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defRPr>
            </a:pPr>
            <a:endParaRPr lang="hu-HU" b="1" cap="none" spc="0" dirty="0">
              <a:ln/>
              <a:solidFill>
                <a:schemeClr val="accent3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2013 december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</c:f>
              <c:strCache>
                <c:ptCount val="1"/>
                <c:pt idx="0">
                  <c:v>metaadatok száma</c:v>
                </c:pt>
              </c:strCache>
            </c:strRef>
          </c:cat>
          <c:val>
            <c:numRef>
              <c:f>Munka1!$B$2</c:f>
              <c:numCache>
                <c:formatCode>#,##0</c:formatCode>
                <c:ptCount val="1"/>
                <c:pt idx="0">
                  <c:v>70000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2014 április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</c:f>
              <c:strCache>
                <c:ptCount val="1"/>
                <c:pt idx="0">
                  <c:v>metaadatok száma</c:v>
                </c:pt>
              </c:strCache>
            </c:strRef>
          </c:cat>
          <c:val>
            <c:numRef>
              <c:f>Munka1!$C$2</c:f>
              <c:numCache>
                <c:formatCode>#,##0</c:formatCode>
                <c:ptCount val="1"/>
                <c:pt idx="0">
                  <c:v>1000000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2014 május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</c:f>
              <c:strCache>
                <c:ptCount val="1"/>
                <c:pt idx="0">
                  <c:v>metaadatok száma</c:v>
                </c:pt>
              </c:strCache>
            </c:strRef>
          </c:cat>
          <c:val>
            <c:numRef>
              <c:f>Munka1!$D$2</c:f>
              <c:numCache>
                <c:formatCode>#,##0</c:formatCode>
                <c:ptCount val="1"/>
                <c:pt idx="0">
                  <c:v>1700000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5134056"/>
        <c:axId val="245134448"/>
      </c:barChart>
      <c:catAx>
        <c:axId val="24513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5134448"/>
        <c:crosses val="autoZero"/>
        <c:auto val="1"/>
        <c:lblAlgn val="ctr"/>
        <c:lblOffset val="100"/>
        <c:noMultiLvlLbl val="0"/>
      </c:catAx>
      <c:valAx>
        <c:axId val="24513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5134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none" spc="0" baseline="0">
                <a:ln/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hu-HU" b="1" cap="none" spc="0" dirty="0" smtClean="0">
                <a:ln/>
                <a:solidFill>
                  <a:schemeClr val="accent3"/>
                </a:solidFill>
                <a:effectLst/>
              </a:rPr>
              <a:t>db</a:t>
            </a:r>
          </a:p>
          <a:p>
            <a:pPr>
              <a:defRPr sz="1862" b="1" i="0" u="none" strike="noStrike" kern="1200" cap="none" spc="0" baseline="0">
                <a:ln/>
                <a:solidFill>
                  <a:schemeClr val="accent3"/>
                </a:solidFill>
                <a:effectLst/>
                <a:latin typeface="+mn-lt"/>
                <a:ea typeface="+mn-ea"/>
                <a:cs typeface="+mn-cs"/>
              </a:defRPr>
            </a:pPr>
            <a:endParaRPr lang="hu-HU" b="1" cap="none" spc="0" dirty="0">
              <a:ln/>
              <a:solidFill>
                <a:schemeClr val="accent3"/>
              </a:solidFill>
              <a:effectLst/>
            </a:endParaRPr>
          </a:p>
        </c:rich>
      </c:tx>
      <c:layout>
        <c:manualLayout>
          <c:xMode val="edge"/>
          <c:yMode val="edge"/>
          <c:x val="2.0999759700016201E-2"/>
          <c:y val="9.38327769782938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Kép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</c:f>
              <c:strCache>
                <c:ptCount val="1"/>
                <c:pt idx="0">
                  <c:v>CHO-k száma</c:v>
                </c:pt>
              </c:strCache>
            </c:strRef>
          </c:cat>
          <c:val>
            <c:numRef>
              <c:f>Munka1!$B$2</c:f>
              <c:numCache>
                <c:formatCode>#,##0</c:formatCode>
                <c:ptCount val="1"/>
                <c:pt idx="0">
                  <c:v>56000</c:v>
                </c:pt>
              </c:numCache>
            </c:numRef>
          </c:val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Szöveg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</c:f>
              <c:strCache>
                <c:ptCount val="1"/>
                <c:pt idx="0">
                  <c:v>CHO-k száma</c:v>
                </c:pt>
              </c:strCache>
            </c:strRef>
          </c:cat>
          <c:val>
            <c:numRef>
              <c:f>Munka1!$C$2</c:f>
              <c:numCache>
                <c:formatCode>#,##0</c:formatCode>
                <c:ptCount val="1"/>
                <c:pt idx="0">
                  <c:v>33000</c:v>
                </c:pt>
              </c:numCache>
            </c:numRef>
          </c:val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Mozgókép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Munka1!$A$2</c:f>
              <c:strCache>
                <c:ptCount val="1"/>
                <c:pt idx="0">
                  <c:v>CHO-k száma</c:v>
                </c:pt>
              </c:strCache>
            </c:strRef>
          </c:cat>
          <c:val>
            <c:numRef>
              <c:f>Munka1!$D$2</c:f>
              <c:numCache>
                <c:formatCode>#,##0</c:formatCode>
                <c:ptCount val="1"/>
                <c:pt idx="0">
                  <c:v>1335</c:v>
                </c:pt>
              </c:numCache>
            </c:numRef>
          </c:val>
        </c:ser>
        <c:ser>
          <c:idx val="3"/>
          <c:order val="3"/>
          <c:tx>
            <c:strRef>
              <c:f>Munka1!$E$1</c:f>
              <c:strCache>
                <c:ptCount val="1"/>
                <c:pt idx="0">
                  <c:v>Hang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</c:f>
              <c:strCache>
                <c:ptCount val="1"/>
                <c:pt idx="0">
                  <c:v>CHO-k száma</c:v>
                </c:pt>
              </c:strCache>
            </c:strRef>
          </c:cat>
          <c:val>
            <c:numRef>
              <c:f>Munka1!$E$2</c:f>
              <c:numCache>
                <c:formatCode>#,##0</c:formatCode>
                <c:ptCount val="1"/>
                <c:pt idx="0">
                  <c:v>116</c:v>
                </c:pt>
              </c:numCache>
            </c:numRef>
          </c:val>
        </c:ser>
        <c:ser>
          <c:idx val="4"/>
          <c:order val="4"/>
          <c:tx>
            <c:strRef>
              <c:f>Munka1!$F$1</c:f>
              <c:strCache>
                <c:ptCount val="1"/>
                <c:pt idx="0">
                  <c:v>3D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Munka1!$A$2</c:f>
              <c:strCache>
                <c:ptCount val="1"/>
                <c:pt idx="0">
                  <c:v>CHO-k száma</c:v>
                </c:pt>
              </c:strCache>
            </c:strRef>
          </c:cat>
          <c:val>
            <c:numRef>
              <c:f>Munka1!$F$2</c:f>
              <c:numCache>
                <c:formatCode>#,##0</c:formatCode>
                <c:ptCount val="1"/>
                <c:pt idx="0">
                  <c:v>90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45134840"/>
        <c:axId val="245135624"/>
      </c:barChart>
      <c:catAx>
        <c:axId val="24513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5135624"/>
        <c:crosses val="autoZero"/>
        <c:auto val="1"/>
        <c:lblAlgn val="ctr"/>
        <c:lblOffset val="100"/>
        <c:noMultiLvlLbl val="0"/>
      </c:catAx>
      <c:valAx>
        <c:axId val="245135624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245134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2D2CE7-46C0-714C-A018-C72338D4475C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190BB1-FA88-6641-BD55-B62377460FEB}">
      <dgm:prSet phldrT="[Text]"/>
      <dgm:spPr/>
      <dgm:t>
        <a:bodyPr/>
        <a:lstStyle/>
        <a:p>
          <a:r>
            <a:rPr lang="en-US" dirty="0" smtClean="0">
              <a:latin typeface="Calibri"/>
              <a:cs typeface="Calibri"/>
            </a:rPr>
            <a:t>MaNDA</a:t>
          </a:r>
          <a:endParaRPr lang="en-US" dirty="0">
            <a:latin typeface="Calibri"/>
            <a:cs typeface="Calibri"/>
          </a:endParaRPr>
        </a:p>
      </dgm:t>
    </dgm:pt>
    <dgm:pt modelId="{78876F2B-FA14-954E-96CF-E6EB18009517}" type="parTrans" cxnId="{556295DA-FE30-944C-9B24-868D9E1E21B8}">
      <dgm:prSet/>
      <dgm:spPr/>
      <dgm:t>
        <a:bodyPr/>
        <a:lstStyle/>
        <a:p>
          <a:endParaRPr lang="en-US"/>
        </a:p>
      </dgm:t>
    </dgm:pt>
    <dgm:pt modelId="{2749BF44-25CD-5C43-AFE2-D89B45570E3C}" type="sibTrans" cxnId="{556295DA-FE30-944C-9B24-868D9E1E21B8}">
      <dgm:prSet/>
      <dgm:spPr/>
      <dgm:t>
        <a:bodyPr/>
        <a:lstStyle/>
        <a:p>
          <a:endParaRPr lang="en-US"/>
        </a:p>
      </dgm:t>
    </dgm:pt>
    <dgm:pt modelId="{063A6A5D-3FCE-294C-860E-DB5EFB1FF350}">
      <dgm:prSet phldrT="[Text]" custT="1"/>
      <dgm:spPr/>
      <dgm:t>
        <a:bodyPr/>
        <a:lstStyle/>
        <a:p>
          <a:r>
            <a:rPr lang="en-US" sz="2400" dirty="0" err="1" smtClean="0">
              <a:latin typeface="Calibri"/>
              <a:cs typeface="Calibri"/>
            </a:rPr>
            <a:t>Önkormányzatok</a:t>
          </a:r>
          <a:endParaRPr lang="en-US" sz="2400" dirty="0">
            <a:latin typeface="Calibri"/>
            <a:cs typeface="Calibri"/>
          </a:endParaRPr>
        </a:p>
      </dgm:t>
    </dgm:pt>
    <dgm:pt modelId="{C18755D3-5FFC-D44E-8C0B-238E13C21197}" type="parTrans" cxnId="{575B1DB6-0B29-E842-B0D3-37A408BCA8CE}">
      <dgm:prSet/>
      <dgm:spPr/>
      <dgm:t>
        <a:bodyPr/>
        <a:lstStyle/>
        <a:p>
          <a:endParaRPr lang="en-US">
            <a:latin typeface=" calibri"/>
            <a:cs typeface=" calibri"/>
          </a:endParaRPr>
        </a:p>
      </dgm:t>
    </dgm:pt>
    <dgm:pt modelId="{894D5AE3-25FA-874A-AD11-900F2DED347F}" type="sibTrans" cxnId="{575B1DB6-0B29-E842-B0D3-37A408BCA8CE}">
      <dgm:prSet/>
      <dgm:spPr/>
      <dgm:t>
        <a:bodyPr/>
        <a:lstStyle/>
        <a:p>
          <a:endParaRPr lang="en-US"/>
        </a:p>
      </dgm:t>
    </dgm:pt>
    <dgm:pt modelId="{9CF3D42E-9AC2-B44E-AA32-040FD52A840B}">
      <dgm:prSet phldrT="[Text]" custT="1"/>
      <dgm:spPr/>
      <dgm:t>
        <a:bodyPr/>
        <a:lstStyle/>
        <a:p>
          <a:r>
            <a:rPr lang="en-US" sz="2400" dirty="0" err="1" smtClean="0">
              <a:latin typeface="Calibri"/>
              <a:cs typeface="Calibri"/>
            </a:rPr>
            <a:t>Közfoglalkoztatottak</a:t>
          </a:r>
          <a:endParaRPr lang="en-US" sz="2400" dirty="0">
            <a:latin typeface="Calibri"/>
            <a:cs typeface="Calibri"/>
          </a:endParaRPr>
        </a:p>
      </dgm:t>
    </dgm:pt>
    <dgm:pt modelId="{801DC82B-5695-7340-AA22-F40B1738156C}" type="parTrans" cxnId="{71418C01-BAB7-F649-A271-2E002F085674}">
      <dgm:prSet/>
      <dgm:spPr/>
      <dgm:t>
        <a:bodyPr/>
        <a:lstStyle/>
        <a:p>
          <a:endParaRPr lang="en-US">
            <a:latin typeface=" calibri"/>
            <a:cs typeface=" calibri"/>
          </a:endParaRPr>
        </a:p>
      </dgm:t>
    </dgm:pt>
    <dgm:pt modelId="{35E8E64A-876C-204F-A0F3-ADE2CC004E38}" type="sibTrans" cxnId="{71418C01-BAB7-F649-A271-2E002F085674}">
      <dgm:prSet/>
      <dgm:spPr/>
      <dgm:t>
        <a:bodyPr/>
        <a:lstStyle/>
        <a:p>
          <a:endParaRPr lang="en-US"/>
        </a:p>
      </dgm:t>
    </dgm:pt>
    <dgm:pt modelId="{A44D1784-9EDC-974E-AB94-FA8A97C414A3}">
      <dgm:prSet phldrT="[Text]" custT="1"/>
      <dgm:spPr/>
      <dgm:t>
        <a:bodyPr/>
        <a:lstStyle/>
        <a:p>
          <a:r>
            <a:rPr lang="en-US" sz="2400" i="0" dirty="0" err="1" smtClean="0">
              <a:latin typeface="Calibri"/>
              <a:cs typeface="Calibri"/>
            </a:rPr>
            <a:t>Kulturális</a:t>
          </a:r>
          <a:r>
            <a:rPr lang="en-US" sz="2400" i="0" dirty="0" smtClean="0">
              <a:latin typeface="Calibri"/>
              <a:cs typeface="Calibri"/>
            </a:rPr>
            <a:t> </a:t>
          </a:r>
          <a:r>
            <a:rPr lang="en-US" sz="2400" i="0" dirty="0" err="1" smtClean="0">
              <a:latin typeface="Calibri"/>
              <a:cs typeface="Calibri"/>
            </a:rPr>
            <a:t>intézmények</a:t>
          </a:r>
          <a:endParaRPr lang="en-US" sz="2400" i="0" dirty="0">
            <a:latin typeface="Calibri"/>
            <a:cs typeface="Calibri"/>
          </a:endParaRPr>
        </a:p>
      </dgm:t>
    </dgm:pt>
    <dgm:pt modelId="{2AE76282-14EE-AD47-A3AE-A039A7816CC5}" type="parTrans" cxnId="{720967E5-8956-5244-802A-7DCC752A9524}">
      <dgm:prSet/>
      <dgm:spPr/>
      <dgm:t>
        <a:bodyPr/>
        <a:lstStyle/>
        <a:p>
          <a:endParaRPr lang="en-US">
            <a:latin typeface=" calibri"/>
            <a:cs typeface=" calibri"/>
          </a:endParaRPr>
        </a:p>
      </dgm:t>
    </dgm:pt>
    <dgm:pt modelId="{F0E6C63E-B147-E742-98BB-D68F11947002}" type="sibTrans" cxnId="{720967E5-8956-5244-802A-7DCC752A9524}">
      <dgm:prSet/>
      <dgm:spPr/>
      <dgm:t>
        <a:bodyPr/>
        <a:lstStyle/>
        <a:p>
          <a:endParaRPr lang="en-US"/>
        </a:p>
      </dgm:t>
    </dgm:pt>
    <dgm:pt modelId="{EE742CE7-3ED7-A449-92BE-3DFB1A354458}" type="pres">
      <dgm:prSet presAssocID="{152D2CE7-46C0-714C-A018-C72338D4475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1CFA684-4191-8C42-BF33-E5A18E874FFC}" type="pres">
      <dgm:prSet presAssocID="{E3190BB1-FA88-6641-BD55-B62377460FEB}" presName="singleCycle" presStyleCnt="0"/>
      <dgm:spPr/>
    </dgm:pt>
    <dgm:pt modelId="{6352E324-554D-EF45-9EA3-B9AA1596AA29}" type="pres">
      <dgm:prSet presAssocID="{E3190BB1-FA88-6641-BD55-B62377460FEB}" presName="singleCenter" presStyleLbl="node1" presStyleIdx="0" presStyleCnt="4" custLinFactNeighborX="-3243" custLinFactNeighborY="-15850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A987EC34-9727-6749-946B-5D9455AECEE2}" type="pres">
      <dgm:prSet presAssocID="{C18755D3-5FFC-D44E-8C0B-238E13C21197}" presName="Name56" presStyleLbl="parChTrans1D2" presStyleIdx="0" presStyleCnt="3"/>
      <dgm:spPr/>
      <dgm:t>
        <a:bodyPr/>
        <a:lstStyle/>
        <a:p>
          <a:endParaRPr lang="en-US"/>
        </a:p>
      </dgm:t>
    </dgm:pt>
    <dgm:pt modelId="{75DDF7F1-B4C0-0945-A1F7-C677F616754A}" type="pres">
      <dgm:prSet presAssocID="{063A6A5D-3FCE-294C-860E-DB5EFB1FF350}" presName="text0" presStyleLbl="node1" presStyleIdx="1" presStyleCnt="4" custScaleX="257819" custScaleY="73976" custRadScaleRad="140998" custRadScaleInc="-745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BA3714-179B-F34B-9894-CB28A6CFB329}" type="pres">
      <dgm:prSet presAssocID="{801DC82B-5695-7340-AA22-F40B1738156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6084B895-AE91-054D-A547-B6619CE97704}" type="pres">
      <dgm:prSet presAssocID="{9CF3D42E-9AC2-B44E-AA32-040FD52A840B}" presName="text0" presStyleLbl="node1" presStyleIdx="2" presStyleCnt="4" custScaleX="257819" custScaleY="73976" custRadScaleRad="45041" custRadScaleInc="114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1E8A3-B6C2-314B-BA5F-ED8B38BC7F1F}" type="pres">
      <dgm:prSet presAssocID="{2AE76282-14EE-AD47-A3AE-A039A7816CC5}" presName="Name56" presStyleLbl="parChTrans1D2" presStyleIdx="2" presStyleCnt="3"/>
      <dgm:spPr/>
      <dgm:t>
        <a:bodyPr/>
        <a:lstStyle/>
        <a:p>
          <a:endParaRPr lang="en-US"/>
        </a:p>
      </dgm:t>
    </dgm:pt>
    <dgm:pt modelId="{D0E72DB9-03C7-7041-8D8E-0669A2848449}" type="pres">
      <dgm:prSet presAssocID="{A44D1784-9EDC-974E-AB94-FA8A97C414A3}" presName="text0" presStyleLbl="node1" presStyleIdx="3" presStyleCnt="4" custScaleX="257819" custScaleY="73976" custRadScaleRad="134193" custRadScaleInc="270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1C5E24-5D05-DF4D-98FD-AA8608AE72FA}" type="presOf" srcId="{801DC82B-5695-7340-AA22-F40B1738156C}" destId="{74BA3714-179B-F34B-9894-CB28A6CFB329}" srcOrd="0" destOrd="0" presId="urn:microsoft.com/office/officeart/2008/layout/RadialCluster"/>
    <dgm:cxn modelId="{00AE142E-2C27-7F41-9EE6-8B4BBB6E8144}" type="presOf" srcId="{C18755D3-5FFC-D44E-8C0B-238E13C21197}" destId="{A987EC34-9727-6749-946B-5D9455AECEE2}" srcOrd="0" destOrd="0" presId="urn:microsoft.com/office/officeart/2008/layout/RadialCluster"/>
    <dgm:cxn modelId="{1BEA83DE-7F43-CB41-BABD-D09C259AABA5}" type="presOf" srcId="{2AE76282-14EE-AD47-A3AE-A039A7816CC5}" destId="{78D1E8A3-B6C2-314B-BA5F-ED8B38BC7F1F}" srcOrd="0" destOrd="0" presId="urn:microsoft.com/office/officeart/2008/layout/RadialCluster"/>
    <dgm:cxn modelId="{B5325318-5D9E-B34B-A73B-857F33B5DE81}" type="presOf" srcId="{063A6A5D-3FCE-294C-860E-DB5EFB1FF350}" destId="{75DDF7F1-B4C0-0945-A1F7-C677F616754A}" srcOrd="0" destOrd="0" presId="urn:microsoft.com/office/officeart/2008/layout/RadialCluster"/>
    <dgm:cxn modelId="{720967E5-8956-5244-802A-7DCC752A9524}" srcId="{E3190BB1-FA88-6641-BD55-B62377460FEB}" destId="{A44D1784-9EDC-974E-AB94-FA8A97C414A3}" srcOrd="2" destOrd="0" parTransId="{2AE76282-14EE-AD47-A3AE-A039A7816CC5}" sibTransId="{F0E6C63E-B147-E742-98BB-D68F11947002}"/>
    <dgm:cxn modelId="{516A0B5F-266D-D549-AD00-8FCDFA907F6D}" type="presOf" srcId="{9CF3D42E-9AC2-B44E-AA32-040FD52A840B}" destId="{6084B895-AE91-054D-A547-B6619CE97704}" srcOrd="0" destOrd="0" presId="urn:microsoft.com/office/officeart/2008/layout/RadialCluster"/>
    <dgm:cxn modelId="{4F36A7D6-C58F-E54B-AC28-6664CB689D2B}" type="presOf" srcId="{A44D1784-9EDC-974E-AB94-FA8A97C414A3}" destId="{D0E72DB9-03C7-7041-8D8E-0669A2848449}" srcOrd="0" destOrd="0" presId="urn:microsoft.com/office/officeart/2008/layout/RadialCluster"/>
    <dgm:cxn modelId="{FB92638A-DB57-924B-A7A1-2B0E32BE5C18}" type="presOf" srcId="{152D2CE7-46C0-714C-A018-C72338D4475C}" destId="{EE742CE7-3ED7-A449-92BE-3DFB1A354458}" srcOrd="0" destOrd="0" presId="urn:microsoft.com/office/officeart/2008/layout/RadialCluster"/>
    <dgm:cxn modelId="{575B1DB6-0B29-E842-B0D3-37A408BCA8CE}" srcId="{E3190BB1-FA88-6641-BD55-B62377460FEB}" destId="{063A6A5D-3FCE-294C-860E-DB5EFB1FF350}" srcOrd="0" destOrd="0" parTransId="{C18755D3-5FFC-D44E-8C0B-238E13C21197}" sibTransId="{894D5AE3-25FA-874A-AD11-900F2DED347F}"/>
    <dgm:cxn modelId="{71418C01-BAB7-F649-A271-2E002F085674}" srcId="{E3190BB1-FA88-6641-BD55-B62377460FEB}" destId="{9CF3D42E-9AC2-B44E-AA32-040FD52A840B}" srcOrd="1" destOrd="0" parTransId="{801DC82B-5695-7340-AA22-F40B1738156C}" sibTransId="{35E8E64A-876C-204F-A0F3-ADE2CC004E38}"/>
    <dgm:cxn modelId="{0BE024D7-E2CD-BE4E-AD8E-3EE49CB1B75A}" type="presOf" srcId="{E3190BB1-FA88-6641-BD55-B62377460FEB}" destId="{6352E324-554D-EF45-9EA3-B9AA1596AA29}" srcOrd="0" destOrd="0" presId="urn:microsoft.com/office/officeart/2008/layout/RadialCluster"/>
    <dgm:cxn modelId="{556295DA-FE30-944C-9B24-868D9E1E21B8}" srcId="{152D2CE7-46C0-714C-A018-C72338D4475C}" destId="{E3190BB1-FA88-6641-BD55-B62377460FEB}" srcOrd="0" destOrd="0" parTransId="{78876F2B-FA14-954E-96CF-E6EB18009517}" sibTransId="{2749BF44-25CD-5C43-AFE2-D89B45570E3C}"/>
    <dgm:cxn modelId="{57D427BA-1D59-BD4C-A0C8-59CF6D427083}" type="presParOf" srcId="{EE742CE7-3ED7-A449-92BE-3DFB1A354458}" destId="{A1CFA684-4191-8C42-BF33-E5A18E874FFC}" srcOrd="0" destOrd="0" presId="urn:microsoft.com/office/officeart/2008/layout/RadialCluster"/>
    <dgm:cxn modelId="{754EF78A-30FD-534C-9495-196543ADD5D6}" type="presParOf" srcId="{A1CFA684-4191-8C42-BF33-E5A18E874FFC}" destId="{6352E324-554D-EF45-9EA3-B9AA1596AA29}" srcOrd="0" destOrd="0" presId="urn:microsoft.com/office/officeart/2008/layout/RadialCluster"/>
    <dgm:cxn modelId="{F7416A7F-6DC2-6048-8B48-4C6907971392}" type="presParOf" srcId="{A1CFA684-4191-8C42-BF33-E5A18E874FFC}" destId="{A987EC34-9727-6749-946B-5D9455AECEE2}" srcOrd="1" destOrd="0" presId="urn:microsoft.com/office/officeart/2008/layout/RadialCluster"/>
    <dgm:cxn modelId="{8B6E16D3-F016-8A40-A59F-2C49AA743C73}" type="presParOf" srcId="{A1CFA684-4191-8C42-BF33-E5A18E874FFC}" destId="{75DDF7F1-B4C0-0945-A1F7-C677F616754A}" srcOrd="2" destOrd="0" presId="urn:microsoft.com/office/officeart/2008/layout/RadialCluster"/>
    <dgm:cxn modelId="{31146DEB-F8F3-994D-9419-4DF296B0E771}" type="presParOf" srcId="{A1CFA684-4191-8C42-BF33-E5A18E874FFC}" destId="{74BA3714-179B-F34B-9894-CB28A6CFB329}" srcOrd="3" destOrd="0" presId="urn:microsoft.com/office/officeart/2008/layout/RadialCluster"/>
    <dgm:cxn modelId="{ECCAFE3D-EE83-7D43-ABBE-4A1AF08694BD}" type="presParOf" srcId="{A1CFA684-4191-8C42-BF33-E5A18E874FFC}" destId="{6084B895-AE91-054D-A547-B6619CE97704}" srcOrd="4" destOrd="0" presId="urn:microsoft.com/office/officeart/2008/layout/RadialCluster"/>
    <dgm:cxn modelId="{6B9379DC-2A6B-414D-A9B5-0DE41F6ADFF2}" type="presParOf" srcId="{A1CFA684-4191-8C42-BF33-E5A18E874FFC}" destId="{78D1E8A3-B6C2-314B-BA5F-ED8B38BC7F1F}" srcOrd="5" destOrd="0" presId="urn:microsoft.com/office/officeart/2008/layout/RadialCluster"/>
    <dgm:cxn modelId="{CB5B5744-4842-0942-A0D6-6E06A0482578}" type="presParOf" srcId="{A1CFA684-4191-8C42-BF33-E5A18E874FFC}" destId="{D0E72DB9-03C7-7041-8D8E-0669A284844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F4E57-185A-49A6-8A58-5411DE19F484}" type="datetimeFigureOut">
              <a:rPr lang="hu-HU" smtClean="0"/>
              <a:t>2014.04.28.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BA29-030B-4364-B34D-EC20DA30B03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19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5304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873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750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8356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82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0008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0938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954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42140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36BA29-030B-4364-B34D-EC20DA30B036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2105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u-H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ndor@mandarchiv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2" y="4196645"/>
            <a:ext cx="8042276" cy="1606433"/>
          </a:xfrm>
          <a:prstGeom prst="roundRect">
            <a:avLst/>
          </a:prstGeom>
          <a:ln>
            <a:solidFill>
              <a:srgbClr val="2C7C9F"/>
            </a:solidFill>
          </a:ln>
        </p:spPr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uz-Cyrl-UZ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Országos Kulturális Digitalizációs Közfoglalkoztatási Mintaprogram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/>
                <a:cs typeface="Calibri"/>
              </a:rPr>
              <a:t>2013/2014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Calibri"/>
              <a:cs typeface="Calibri"/>
            </a:endParaRPr>
          </a:p>
          <a:p>
            <a:pPr algn="ctr"/>
            <a:endParaRPr lang="en-US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 descr="m_logo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503" y="632657"/>
            <a:ext cx="6028994" cy="3267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05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/>
                <a:cs typeface="Calibri"/>
              </a:rPr>
              <a:t>Adatbázis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>
                <a:latin typeface="Calibri"/>
                <a:cs typeface="Calibri"/>
              </a:rPr>
              <a:t>növekedés</a:t>
            </a:r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3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554275"/>
              </p:ext>
            </p:extLst>
          </p:nvPr>
        </p:nvGraphicFramePr>
        <p:xfrm>
          <a:off x="0" y="1444532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87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Dokumentumtípusok</a:t>
            </a:r>
            <a:endParaRPr lang="en-US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860619"/>
              </p:ext>
            </p:extLst>
          </p:nvPr>
        </p:nvGraphicFramePr>
        <p:xfrm>
          <a:off x="0" y="1577446"/>
          <a:ext cx="8947150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00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Folytatás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>
              <a:latin typeface="Calibri"/>
              <a:cs typeface="Calibri"/>
            </a:endParaRPr>
          </a:p>
          <a:p>
            <a:pPr marL="0" indent="0" algn="just">
              <a:buNone/>
            </a:pPr>
            <a:r>
              <a:rPr lang="en-US" dirty="0" smtClean="0">
                <a:latin typeface="Calibri"/>
                <a:cs typeface="Calibri"/>
              </a:rPr>
              <a:t>A MaNDA </a:t>
            </a:r>
            <a:r>
              <a:rPr lang="en-US" dirty="0" err="1" smtClean="0">
                <a:latin typeface="Calibri"/>
                <a:cs typeface="Calibri"/>
              </a:rPr>
              <a:t>új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Országos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Kulturális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Digitalizációs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Közfoglalkoztatási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programot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indít</a:t>
            </a:r>
            <a:r>
              <a:rPr lang="en-US" dirty="0" smtClean="0">
                <a:latin typeface="Calibri"/>
                <a:cs typeface="Calibri"/>
              </a:rPr>
              <a:t> 2014.05.05-i </a:t>
            </a:r>
            <a:r>
              <a:rPr lang="en-US" dirty="0" err="1" smtClean="0">
                <a:latin typeface="Calibri"/>
                <a:cs typeface="Calibri"/>
              </a:rPr>
              <a:t>kezdettel</a:t>
            </a:r>
            <a:r>
              <a:rPr lang="en-US" dirty="0" smtClean="0">
                <a:latin typeface="Calibri"/>
                <a:cs typeface="Calibri"/>
              </a:rPr>
              <a:t>, 7 </a:t>
            </a:r>
            <a:r>
              <a:rPr lang="en-US" dirty="0" err="1" smtClean="0">
                <a:latin typeface="Calibri"/>
                <a:cs typeface="Calibri"/>
              </a:rPr>
              <a:t>hónapos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időtartammal</a:t>
            </a:r>
            <a:r>
              <a:rPr lang="en-US" dirty="0" smtClean="0">
                <a:latin typeface="Calibri"/>
                <a:cs typeface="Calibri"/>
              </a:rPr>
              <a:t>. </a:t>
            </a:r>
          </a:p>
          <a:p>
            <a:pPr marL="0" indent="0" algn="just">
              <a:buNone/>
            </a:pPr>
            <a:r>
              <a:rPr lang="en-US" dirty="0" smtClean="0">
                <a:latin typeface="Calibri"/>
                <a:cs typeface="Calibri"/>
              </a:rPr>
              <a:t>A </a:t>
            </a:r>
            <a:r>
              <a:rPr lang="en-US" dirty="0" err="1" smtClean="0">
                <a:latin typeface="Calibri"/>
                <a:cs typeface="Calibri"/>
              </a:rPr>
              <a:t>programban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foglalkoztatottak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száma</a:t>
            </a:r>
            <a:r>
              <a:rPr lang="en-US" dirty="0" smtClean="0">
                <a:latin typeface="Calibri"/>
                <a:cs typeface="Calibri"/>
              </a:rPr>
              <a:t> 500 </a:t>
            </a:r>
            <a:r>
              <a:rPr lang="en-US" dirty="0" err="1" smtClean="0">
                <a:latin typeface="Calibri"/>
                <a:cs typeface="Calibri"/>
              </a:rPr>
              <a:t>fő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bér</a:t>
            </a:r>
            <a:r>
              <a:rPr lang="en-US" dirty="0" smtClean="0">
                <a:latin typeface="Calibri"/>
                <a:cs typeface="Calibri"/>
              </a:rPr>
              <a:t>- </a:t>
            </a:r>
            <a:r>
              <a:rPr lang="en-US" dirty="0" err="1" smtClean="0">
                <a:latin typeface="Calibri"/>
                <a:cs typeface="Calibri"/>
              </a:rPr>
              <a:t>és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járulékkeret</a:t>
            </a:r>
            <a:r>
              <a:rPr lang="en-US" dirty="0" smtClean="0">
                <a:latin typeface="Calibri"/>
                <a:cs typeface="Calibri"/>
              </a:rPr>
              <a:t> 400 M forint, </a:t>
            </a:r>
            <a:r>
              <a:rPr lang="en-US" dirty="0" err="1" smtClean="0">
                <a:latin typeface="Calibri"/>
                <a:cs typeface="Calibri"/>
              </a:rPr>
              <a:t>beruházási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költség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nincs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68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További</a:t>
            </a:r>
            <a:r>
              <a:rPr lang="en-US" dirty="0" smtClean="0"/>
              <a:t> </a:t>
            </a:r>
            <a:r>
              <a:rPr lang="en-US" dirty="0" err="1" smtClean="0"/>
              <a:t>információ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Ujvárossy Andor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andor@mandarchiv.hu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www.mandarchiv.hu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 program </a:t>
            </a:r>
            <a:r>
              <a:rPr lang="en-US" dirty="0" err="1" smtClean="0">
                <a:latin typeface="Calibri"/>
                <a:cs typeface="Calibri"/>
              </a:rPr>
              <a:t>célja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Kulturális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értékek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nagy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mennyiségű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digitalizációja</a:t>
            </a:r>
            <a:r>
              <a:rPr lang="en-US" dirty="0" smtClean="0">
                <a:latin typeface="Calibri"/>
                <a:cs typeface="Calibri"/>
              </a:rPr>
              <a:t>, a MaNDA </a:t>
            </a:r>
            <a:r>
              <a:rPr lang="en-US" dirty="0" err="1" smtClean="0">
                <a:latin typeface="Calibri"/>
                <a:cs typeface="Calibri"/>
              </a:rPr>
              <a:t>központi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adatbázisában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található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kulturális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örökségi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objektumok</a:t>
            </a:r>
            <a:r>
              <a:rPr lang="en-US" dirty="0" smtClean="0">
                <a:latin typeface="Calibri"/>
                <a:cs typeface="Calibri"/>
              </a:rPr>
              <a:t> (CHO) </a:t>
            </a:r>
            <a:r>
              <a:rPr lang="en-US" dirty="0" err="1" smtClean="0">
                <a:latin typeface="Calibri"/>
                <a:cs typeface="Calibri"/>
              </a:rPr>
              <a:t>számának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tömeges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növelése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Képzett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munkaerő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és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megfelelő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eszközök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biztosítása</a:t>
            </a:r>
            <a:r>
              <a:rPr lang="en-US" dirty="0" smtClean="0">
                <a:latin typeface="Calibri"/>
                <a:cs typeface="Calibri"/>
              </a:rPr>
              <a:t> a </a:t>
            </a:r>
            <a:r>
              <a:rPr lang="en-US" dirty="0" err="1" smtClean="0">
                <a:latin typeface="Calibri"/>
                <a:cs typeface="Calibri"/>
              </a:rPr>
              <a:t>partnerintézményeknek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Munkalehetőség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biztosítása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magasabb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képzettséggel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rendelkező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regisztrált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álláskeresők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számára</a:t>
            </a:r>
            <a:endParaRPr lang="en-US" dirty="0" smtClean="0">
              <a:latin typeface="Calibri"/>
              <a:cs typeface="Calibri"/>
            </a:endParaRPr>
          </a:p>
          <a:p>
            <a:endParaRPr lang="en-US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517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 program </a:t>
            </a:r>
            <a:r>
              <a:rPr lang="en-US" dirty="0" err="1" smtClean="0">
                <a:latin typeface="Calibri"/>
                <a:cs typeface="Calibri"/>
              </a:rPr>
              <a:t>számokban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11540" y="3414950"/>
            <a:ext cx="3004415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900 </a:t>
            </a:r>
            <a:r>
              <a:rPr lang="en-US" dirty="0" err="1" smtClean="0">
                <a:latin typeface="Calibri"/>
                <a:cs typeface="Calibri"/>
              </a:rPr>
              <a:t>közfoglalkoztatott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98252" y="3006327"/>
            <a:ext cx="3004415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160 </a:t>
            </a:r>
            <a:r>
              <a:rPr lang="en-US" dirty="0" err="1" smtClean="0">
                <a:latin typeface="Calibri"/>
                <a:cs typeface="Calibri"/>
              </a:rPr>
              <a:t>partnerintézmény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98252" y="3823573"/>
            <a:ext cx="3004415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630 M forint </a:t>
            </a:r>
            <a:r>
              <a:rPr lang="en-US" dirty="0" err="1" smtClean="0">
                <a:latin typeface="Calibri"/>
                <a:cs typeface="Calibri"/>
              </a:rPr>
              <a:t>bérköltség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1540" y="4232196"/>
            <a:ext cx="3004415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/>
                <a:cs typeface="Calibri"/>
              </a:rPr>
              <a:t>380 PC + </a:t>
            </a:r>
            <a:r>
              <a:rPr lang="en-US" dirty="0" smtClean="0">
                <a:latin typeface="Calibri"/>
                <a:cs typeface="Calibri"/>
              </a:rPr>
              <a:t>scanner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8252" y="2189081"/>
            <a:ext cx="3004415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2013.11.01-2014.04.30.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1540" y="2597704"/>
            <a:ext cx="3004415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36 </a:t>
            </a:r>
            <a:r>
              <a:rPr lang="en-US" dirty="0" err="1" smtClean="0">
                <a:latin typeface="Calibri"/>
                <a:cs typeface="Calibri"/>
              </a:rPr>
              <a:t>település</a:t>
            </a:r>
            <a:endParaRPr lang="en-US" dirty="0" smtClean="0">
              <a:latin typeface="Calibri"/>
              <a:cs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8252" y="4640819"/>
            <a:ext cx="3004415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10 </a:t>
            </a:r>
            <a:r>
              <a:rPr lang="en-US" dirty="0" err="1" smtClean="0">
                <a:latin typeface="Calibri"/>
                <a:cs typeface="Calibri"/>
              </a:rPr>
              <a:t>db</a:t>
            </a:r>
            <a:r>
              <a:rPr lang="en-US" dirty="0" smtClean="0">
                <a:latin typeface="Calibri"/>
                <a:cs typeface="Calibri"/>
              </a:rPr>
              <a:t> 3D-s </a:t>
            </a:r>
            <a:r>
              <a:rPr lang="en-US" dirty="0" err="1" smtClean="0">
                <a:latin typeface="Calibri"/>
                <a:cs typeface="Calibri"/>
              </a:rPr>
              <a:t>digitalizáló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szett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11540" y="5049442"/>
            <a:ext cx="3004415" cy="40862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latin typeface="Calibri"/>
                <a:cs typeface="Calibri"/>
              </a:rPr>
              <a:t>120 M </a:t>
            </a:r>
            <a:r>
              <a:rPr lang="en-US" dirty="0" smtClean="0">
                <a:latin typeface="Calibri"/>
                <a:cs typeface="Calibri"/>
              </a:rPr>
              <a:t>Ft </a:t>
            </a:r>
            <a:r>
              <a:rPr lang="en-US" dirty="0" err="1" smtClean="0">
                <a:latin typeface="Calibri"/>
                <a:cs typeface="Calibri"/>
              </a:rPr>
              <a:t>beruházási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ktsg</a:t>
            </a:r>
            <a:r>
              <a:rPr lang="en-US" dirty="0" smtClean="0">
                <a:latin typeface="Calibri"/>
                <a:cs typeface="Calibri"/>
              </a:rPr>
              <a:t>.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718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 program </a:t>
            </a:r>
            <a:r>
              <a:rPr lang="en-US" dirty="0" err="1" smtClean="0">
                <a:latin typeface="Calibri"/>
                <a:cs typeface="Calibri"/>
              </a:rPr>
              <a:t>résztvevői</a:t>
            </a:r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113636"/>
              </p:ext>
            </p:extLst>
          </p:nvPr>
        </p:nvGraphicFramePr>
        <p:xfrm>
          <a:off x="0" y="1241778"/>
          <a:ext cx="9143999" cy="5616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205802" y="2539851"/>
            <a:ext cx="1752433" cy="2909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787851" y="2539851"/>
            <a:ext cx="1929283" cy="29095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72710" y="2073676"/>
            <a:ext cx="1977516" cy="160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91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Résztvevők</a:t>
            </a:r>
            <a:r>
              <a:rPr lang="en-US" dirty="0" smtClean="0">
                <a:latin typeface="Calibri"/>
                <a:cs typeface="Calibri"/>
              </a:rPr>
              <a:t> - MaNDA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52979"/>
            <a:ext cx="8042276" cy="43434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Bér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és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járulékok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biztosítása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Munkáltatói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feladatok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és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adminisztráció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ellátása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Eszközök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biztosítása</a:t>
            </a:r>
            <a:r>
              <a:rPr lang="en-US" dirty="0" smtClean="0">
                <a:latin typeface="Calibri"/>
                <a:cs typeface="Calibri"/>
              </a:rPr>
              <a:t> (PC, scanner, </a:t>
            </a:r>
            <a:r>
              <a:rPr lang="en-US" dirty="0" err="1" smtClean="0">
                <a:latin typeface="Calibri"/>
                <a:cs typeface="Calibri"/>
              </a:rPr>
              <a:t>fényképezőgép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r>
              <a:rPr lang="en-US" dirty="0" err="1" smtClean="0">
                <a:latin typeface="Calibri"/>
                <a:cs typeface="Calibri"/>
              </a:rPr>
              <a:t>Oktatás</a:t>
            </a:r>
            <a:r>
              <a:rPr lang="en-US" dirty="0" smtClean="0">
                <a:latin typeface="Calibri"/>
                <a:cs typeface="Calibri"/>
              </a:rPr>
              <a:t> (e-learning, </a:t>
            </a:r>
            <a:r>
              <a:rPr lang="en-US" dirty="0" err="1" smtClean="0">
                <a:latin typeface="Calibri"/>
                <a:cs typeface="Calibri"/>
              </a:rPr>
              <a:t>frontális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oktatás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  <a:p>
            <a:r>
              <a:rPr lang="en-US" dirty="0" smtClean="0">
                <a:latin typeface="Calibri"/>
                <a:cs typeface="Calibri"/>
              </a:rPr>
              <a:t>A </a:t>
            </a:r>
            <a:r>
              <a:rPr lang="en-US" dirty="0" err="1" smtClean="0">
                <a:latin typeface="Calibri"/>
                <a:cs typeface="Calibri"/>
              </a:rPr>
              <a:t>keletkezett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digitális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adatok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tárolása</a:t>
            </a:r>
            <a:r>
              <a:rPr lang="en-US" dirty="0" smtClean="0">
                <a:latin typeface="Calibri"/>
                <a:cs typeface="Calibri"/>
              </a:rPr>
              <a:t> a MaNDA </a:t>
            </a:r>
            <a:r>
              <a:rPr lang="en-US" dirty="0" err="1" smtClean="0">
                <a:latin typeface="Calibri"/>
                <a:cs typeface="Calibri"/>
              </a:rPr>
              <a:t>adatbázisában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importálás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gyűjteményi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adatbázisokból</a:t>
            </a:r>
            <a:endParaRPr lang="en-US" dirty="0" smtClean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588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Résztvevők</a:t>
            </a:r>
            <a:r>
              <a:rPr lang="en-US" dirty="0" smtClean="0">
                <a:latin typeface="Calibri"/>
                <a:cs typeface="Calibri"/>
              </a:rPr>
              <a:t> - </a:t>
            </a:r>
            <a:r>
              <a:rPr lang="en-US" dirty="0" err="1" smtClean="0">
                <a:latin typeface="Calibri"/>
                <a:cs typeface="Calibri"/>
              </a:rPr>
              <a:t>Intézmények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69916"/>
            <a:ext cx="8042276" cy="4343400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Munkatervek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kidolgozása</a:t>
            </a:r>
            <a:r>
              <a:rPr lang="en-US" dirty="0" smtClean="0">
                <a:latin typeface="Calibri"/>
                <a:cs typeface="Calibri"/>
              </a:rPr>
              <a:t> a program </a:t>
            </a:r>
            <a:r>
              <a:rPr lang="en-US" dirty="0" err="1" smtClean="0">
                <a:latin typeface="Calibri"/>
                <a:cs typeface="Calibri"/>
              </a:rPr>
              <a:t>idejére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Szakmai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felügyelet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biztosítása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a </a:t>
            </a:r>
            <a:r>
              <a:rPr lang="en-US" dirty="0" err="1" smtClean="0">
                <a:latin typeface="Calibri"/>
                <a:cs typeface="Calibri"/>
              </a:rPr>
              <a:t>lehető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legmagasabb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minőség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elérése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érdekében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Munkavégzéshez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szükséges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infrastruktúra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biztosítása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A </a:t>
            </a:r>
            <a:r>
              <a:rPr lang="en-US" dirty="0" err="1" smtClean="0">
                <a:latin typeface="Calibri"/>
                <a:cs typeface="Calibri"/>
              </a:rPr>
              <a:t>léterjött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digitális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objektumok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és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azok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metaadatainak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átadása</a:t>
            </a:r>
            <a:r>
              <a:rPr lang="en-US" dirty="0" smtClean="0">
                <a:latin typeface="Calibri"/>
                <a:cs typeface="Calibri"/>
              </a:rPr>
              <a:t> a MaNDA </a:t>
            </a:r>
            <a:r>
              <a:rPr lang="en-US" dirty="0" err="1" smtClean="0">
                <a:latin typeface="Calibri"/>
                <a:cs typeface="Calibri"/>
              </a:rPr>
              <a:t>részére</a:t>
            </a:r>
            <a:r>
              <a:rPr lang="en-US" dirty="0" smtClean="0">
                <a:latin typeface="Calibri"/>
                <a:cs typeface="Calibri"/>
              </a:rPr>
              <a:t> (</a:t>
            </a:r>
            <a:r>
              <a:rPr lang="en-US" dirty="0" err="1" smtClean="0">
                <a:latin typeface="Calibri"/>
                <a:cs typeface="Calibri"/>
              </a:rPr>
              <a:t>feltöltés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tömeges</a:t>
            </a:r>
            <a:r>
              <a:rPr lang="en-US" dirty="0" smtClean="0">
                <a:latin typeface="Calibri"/>
                <a:cs typeface="Calibri"/>
              </a:rPr>
              <a:t> export)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83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675" y="3016961"/>
            <a:ext cx="8044392" cy="682646"/>
          </a:xfr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Foglalkoztatottak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012" y="3699607"/>
            <a:ext cx="8044392" cy="2096910"/>
          </a:xfrm>
          <a:prstGeom prst="roundRect">
            <a:avLst/>
          </a:prstGeom>
        </p:spPr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Kulturális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értékek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digitalizálása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Metaadatolás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Feltöltés</a:t>
            </a:r>
            <a:r>
              <a:rPr lang="en-US" dirty="0" smtClean="0">
                <a:latin typeface="Calibri"/>
                <a:cs typeface="Calibri"/>
              </a:rPr>
              <a:t> a </a:t>
            </a:r>
            <a:r>
              <a:rPr lang="en-US" dirty="0" err="1" smtClean="0">
                <a:latin typeface="Calibri"/>
                <a:cs typeface="Calibri"/>
              </a:rPr>
              <a:t>helyi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adatbázisba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vagy</a:t>
            </a:r>
            <a:r>
              <a:rPr lang="en-US" dirty="0" smtClean="0">
                <a:latin typeface="Calibri"/>
                <a:cs typeface="Calibri"/>
              </a:rPr>
              <a:t> a MaNDA DB-be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01675" y="259976"/>
            <a:ext cx="8044392" cy="68264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latin typeface="Calibri"/>
                <a:cs typeface="Calibri"/>
              </a:rPr>
              <a:t>Önkormányzatok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4012" y="942622"/>
            <a:ext cx="8044392" cy="2096910"/>
          </a:xfrm>
          <a:prstGeom prst="round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837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63650" indent="-295275" algn="l" defTabSz="914400" rtl="0" eaLnBrk="1" latinLnBrk="0" hangingPunct="1"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46225" indent="-282575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28800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177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82575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110000"/>
              <a:buFont typeface="Wingdings 2" pitchFamily="18" charset="2"/>
              <a:buChar char="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89225" indent="-282575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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alibri"/>
                <a:cs typeface="Calibri"/>
              </a:rPr>
              <a:t>Munkaerőigény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felmérése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Partnerek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felkutatása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Adminisztratív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feladatok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ellátása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3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Eredmények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Közel</a:t>
            </a:r>
            <a:r>
              <a:rPr lang="en-US" dirty="0" smtClean="0">
                <a:latin typeface="Calibri"/>
                <a:cs typeface="Calibri"/>
              </a:rPr>
              <a:t> 100.000 </a:t>
            </a:r>
            <a:r>
              <a:rPr lang="en-US" dirty="0" err="1" smtClean="0">
                <a:latin typeface="Calibri"/>
                <a:cs typeface="Calibri"/>
              </a:rPr>
              <a:t>publikus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kulturális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érték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került</a:t>
            </a:r>
            <a:r>
              <a:rPr lang="en-US" dirty="0" smtClean="0">
                <a:latin typeface="Calibri"/>
                <a:cs typeface="Calibri"/>
              </a:rPr>
              <a:t> a MaNDA </a:t>
            </a:r>
            <a:r>
              <a:rPr lang="en-US" dirty="0" err="1" smtClean="0">
                <a:latin typeface="Calibri"/>
                <a:cs typeface="Calibri"/>
              </a:rPr>
              <a:t>adatbázisába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1.000.000 </a:t>
            </a:r>
            <a:r>
              <a:rPr lang="en-US" dirty="0" err="1" smtClean="0">
                <a:latin typeface="Calibri"/>
                <a:cs typeface="Calibri"/>
              </a:rPr>
              <a:t>metaadat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Napi</a:t>
            </a:r>
            <a:r>
              <a:rPr lang="en-US" dirty="0" smtClean="0">
                <a:latin typeface="Calibri"/>
                <a:cs typeface="Calibri"/>
              </a:rPr>
              <a:t> 1000-1500 </a:t>
            </a:r>
            <a:r>
              <a:rPr lang="en-US" dirty="0" err="1" smtClean="0">
                <a:latin typeface="Calibri"/>
                <a:cs typeface="Calibri"/>
              </a:rPr>
              <a:t>új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dokumentum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feldolgozása</a:t>
            </a:r>
            <a:endParaRPr lang="en-US" dirty="0"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Közel</a:t>
            </a:r>
            <a:r>
              <a:rPr lang="en-US" dirty="0" smtClean="0">
                <a:latin typeface="Calibri"/>
                <a:cs typeface="Calibri"/>
              </a:rPr>
              <a:t> 100 </a:t>
            </a:r>
            <a:r>
              <a:rPr lang="en-US" dirty="0" err="1" smtClean="0">
                <a:latin typeface="Calibri"/>
                <a:cs typeface="Calibri"/>
              </a:rPr>
              <a:t>egyedülálló</a:t>
            </a:r>
            <a:r>
              <a:rPr lang="en-US" dirty="0" smtClean="0">
                <a:latin typeface="Calibri"/>
                <a:cs typeface="Calibri"/>
              </a:rPr>
              <a:t> 3D-s </a:t>
            </a:r>
            <a:r>
              <a:rPr lang="en-US" dirty="0" err="1" smtClean="0">
                <a:latin typeface="Calibri"/>
                <a:cs typeface="Calibri"/>
              </a:rPr>
              <a:t>objektum</a:t>
            </a: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A </a:t>
            </a:r>
            <a:r>
              <a:rPr lang="en-US" dirty="0" err="1" smtClean="0">
                <a:latin typeface="Calibri"/>
                <a:cs typeface="Calibri"/>
              </a:rPr>
              <a:t>tömeges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importtal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várható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további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hu-HU" dirty="0">
                <a:latin typeface="Calibri"/>
                <a:cs typeface="Calibri"/>
              </a:rPr>
              <a:t>5</a:t>
            </a:r>
            <a:r>
              <a:rPr lang="en-US" dirty="0" smtClean="0">
                <a:latin typeface="Calibri"/>
                <a:cs typeface="Calibri"/>
              </a:rPr>
              <a:t>0.000 </a:t>
            </a:r>
            <a:r>
              <a:rPr lang="en-US" dirty="0" err="1" smtClean="0">
                <a:latin typeface="Calibri"/>
                <a:cs typeface="Calibri"/>
              </a:rPr>
              <a:t>kulturális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örökségi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objektum</a:t>
            </a:r>
            <a:r>
              <a:rPr lang="hu-HU" dirty="0" smtClean="0">
                <a:latin typeface="Calibri"/>
                <a:cs typeface="Calibri"/>
              </a:rPr>
              <a:t> (CHO)</a:t>
            </a:r>
            <a:endParaRPr lang="en-US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en-US" dirty="0" smtClean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45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/>
                <a:cs typeface="Calibri"/>
              </a:rPr>
              <a:t>Adatbázis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növekedés</a:t>
            </a:r>
            <a:endParaRPr lang="en-US" dirty="0">
              <a:latin typeface="Calibri"/>
              <a:cs typeface="Calibri"/>
            </a:endParaRPr>
          </a:p>
        </p:txBody>
      </p:sp>
      <p:graphicFrame>
        <p:nvGraphicFramePr>
          <p:cNvPr id="4" name="Tartalom helye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40489"/>
              </p:ext>
            </p:extLst>
          </p:nvPr>
        </p:nvGraphicFramePr>
        <p:xfrm>
          <a:off x="0" y="1575441"/>
          <a:ext cx="9071264" cy="4208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76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1221</TotalTime>
  <Words>285</Words>
  <Application>Microsoft Office PowerPoint</Application>
  <PresentationFormat>Diavetítés a képernyőre (4:3 oldalarány)</PresentationFormat>
  <Paragraphs>70</Paragraphs>
  <Slides>13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7" baseType="lpstr">
      <vt:lpstr>Calibri</vt:lpstr>
      <vt:lpstr>News Gothic MT</vt:lpstr>
      <vt:lpstr>Wingdings 2</vt:lpstr>
      <vt:lpstr>Breeze</vt:lpstr>
      <vt:lpstr>PowerPoint bemutató</vt:lpstr>
      <vt:lpstr>A program célja</vt:lpstr>
      <vt:lpstr>A program számokban</vt:lpstr>
      <vt:lpstr>A program résztvevői</vt:lpstr>
      <vt:lpstr>Résztvevők - MaNDA</vt:lpstr>
      <vt:lpstr>Résztvevők - Intézmények</vt:lpstr>
      <vt:lpstr>Foglalkoztatottak</vt:lpstr>
      <vt:lpstr>Eredmények</vt:lpstr>
      <vt:lpstr>Adatbázis növekedés</vt:lpstr>
      <vt:lpstr>Adatbázis növekedés</vt:lpstr>
      <vt:lpstr>Dokumentumtípusok</vt:lpstr>
      <vt:lpstr>Folytatás</vt:lpstr>
      <vt:lpstr>További információ</vt:lpstr>
    </vt:vector>
  </TitlesOfParts>
  <Company>MaNDA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Andor Ujvárossy</dc:creator>
  <cp:lastModifiedBy>B.Á.</cp:lastModifiedBy>
  <cp:revision>34</cp:revision>
  <dcterms:created xsi:type="dcterms:W3CDTF">2014-04-24T13:01:14Z</dcterms:created>
  <dcterms:modified xsi:type="dcterms:W3CDTF">2014-04-28T09:34:21Z</dcterms:modified>
</cp:coreProperties>
</file>